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ExtraBold" panose="00000900000000000000" pitchFamily="2" charset="0"/>
      <p:bold r:id="rId14"/>
      <p:boldItalic r:id="rId15"/>
    </p:embeddedFont>
    <p:embeddedFont>
      <p:font typeface="Montserrat ExtraLight" panose="00000300000000000000" pitchFamily="2" charset="0"/>
      <p:regular r:id="rId16"/>
      <p:bold r:id="rId17"/>
      <p:italic r:id="rId18"/>
      <p:boldItalic r:id="rId19"/>
    </p:embeddedFont>
    <p:embeddedFont>
      <p:font typeface="Sylfaen" panose="010A0502050306030303" pitchFamily="18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2FEEC7-2D76-4F1D-A64F-032252444BB0}">
  <a:tblStyle styleId="{9F2FEEC7-2D76-4F1D-A64F-032252444B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682980" y="1950100"/>
            <a:ext cx="5639363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Group Project: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47230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ka-GE" dirty="0"/>
              <a:t>ჯგუფის წევრები:</a:t>
            </a:r>
            <a:br>
              <a:rPr lang="ka-GE" dirty="0"/>
            </a:br>
            <a:r>
              <a:rPr lang="ka-GE" dirty="0"/>
              <a:t>ლუკა კერესელიძე</a:t>
            </a:r>
            <a:br>
              <a:rPr lang="ka-GE" dirty="0"/>
            </a:br>
            <a:r>
              <a:rPr lang="ka-GE" dirty="0"/>
              <a:t>ცოტნე ყიფშიძე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ka-GE" dirty="0"/>
              <a:t>ლუკა ბენია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ka-GE" dirty="0"/>
              <a:t>ვახო სხირტლაძე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ka-GE" dirty="0"/>
              <a:t>ლუკა პატარაშვილი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-257175" y="2917375"/>
            <a:ext cx="9836944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End-to-End Test Automation</a:t>
            </a:r>
            <a:br>
              <a:rPr lang="pt-BR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pt-BR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Framework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პროექტის მიზანი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988850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" sz="1400" dirty="0"/>
              <a:t>მ</a:t>
            </a:r>
            <a:r>
              <a:rPr lang="ka-GE" sz="1400" dirty="0"/>
              <a:t>ოცემული ვებსაიტისთვის (</a:t>
            </a:r>
            <a:r>
              <a:rPr lang="en-US" sz="1400" dirty="0"/>
              <a:t>https://automationexercise.com</a:t>
            </a:r>
            <a:r>
              <a:rPr lang="ka-GE" sz="1400" dirty="0"/>
              <a:t>) სრულყოფილი ტესტების დაწერა, მისი ფუნქციონალის შესამოწმებლად.</a:t>
            </a:r>
            <a:endParaRPr sz="1400" dirty="0"/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ka-GE" sz="1400" dirty="0"/>
              <a:t>ვებსაიტის 10 </a:t>
            </a:r>
            <a:r>
              <a:rPr lang="en-US" sz="1400" dirty="0"/>
              <a:t>UI</a:t>
            </a:r>
            <a:r>
              <a:rPr lang="ka-GE" sz="1400" dirty="0"/>
              <a:t>-სა</a:t>
            </a:r>
            <a:r>
              <a:rPr lang="en-US" sz="1400" dirty="0"/>
              <a:t> </a:t>
            </a:r>
            <a:r>
              <a:rPr lang="ka-GE" sz="1400" dirty="0"/>
              <a:t>და 10 </a:t>
            </a:r>
            <a:r>
              <a:rPr lang="en-US" sz="1400" dirty="0"/>
              <a:t>API </a:t>
            </a:r>
            <a:r>
              <a:rPr lang="ka-GE" sz="1400" dirty="0"/>
              <a:t>ტესტების განცალკევება</a:t>
            </a:r>
            <a:r>
              <a:rPr lang="en" sz="1400" dirty="0"/>
              <a:t>.</a:t>
            </a:r>
            <a:endParaRPr lang="ka-GE" sz="1400" dirty="0"/>
          </a:p>
          <a:p>
            <a:pPr marL="612775" lvl="1" indent="0">
              <a:lnSpc>
                <a:spcPct val="150000"/>
              </a:lnSpc>
              <a:buClr>
                <a:schemeClr val="accent1"/>
              </a:buClr>
              <a:buNone/>
            </a:pPr>
            <a:r>
              <a:rPr lang="ka-GE" sz="1400" b="1" dirty="0"/>
              <a:t>ჯამში : 20 ტესტი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ka-GE" sz="1400" dirty="0"/>
              <a:t>შედეგების გამჭვირვალედ ნახვა </a:t>
            </a:r>
            <a:r>
              <a:rPr lang="en-US" sz="1400" dirty="0"/>
              <a:t>Allure-</a:t>
            </a:r>
            <a:r>
              <a:rPr lang="ka-GE" sz="1400" dirty="0"/>
              <a:t>ის გამოყენებით.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358231" y="119058"/>
            <a:ext cx="5902419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 Design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6081672" y="318935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Test Execution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6081672" y="3744739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ტესტები წარმატებით ეშვება პარალელურად 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TestNG</a:t>
            </a:r>
            <a:r>
              <a:rPr lang="ka-GE" dirty="0"/>
              <a:t>-ის  გამოყენებით.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103872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Explicit waits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5779364" y="1451939"/>
            <a:ext cx="256537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თითოეული ელემენტი ელოდება გარკვეულ პირობას დავალების შესასრულებლად.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WebDriverWait</a:t>
            </a:r>
            <a:r>
              <a:rPr lang="en-US" dirty="0"/>
              <a:t> + </a:t>
            </a:r>
            <a:r>
              <a:rPr lang="en-US" dirty="0" err="1"/>
              <a:t>ExpectedConditions</a:t>
            </a:r>
            <a:br>
              <a:rPr lang="en-US" dirty="0"/>
            </a:b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106850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 Object Model (POM)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342900" y="1639132"/>
            <a:ext cx="3364705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ვებსაიტის ყველა გვერდი ცალკე </a:t>
            </a:r>
            <a:r>
              <a:rPr lang="en-US" dirty="0"/>
              <a:t>Page</a:t>
            </a:r>
            <a:r>
              <a:rPr lang="ka-GE" dirty="0"/>
              <a:t>-ადაა დაყოფილი</a:t>
            </a:r>
            <a:r>
              <a:rPr lang="en-US" dirty="0"/>
              <a:t> </a:t>
            </a:r>
            <a:r>
              <a:rPr lang="ka-GE" dirty="0"/>
              <a:t>რაც ენკაფსულაციით იცავს შესაბამისი გვერდის ლოკატორებს. ფუნქციები</a:t>
            </a:r>
            <a:br>
              <a:rPr lang="ka-GE" dirty="0"/>
            </a:br>
            <a:r>
              <a:rPr lang="ka-GE" dirty="0"/>
              <a:t>ამარტივებს და აჩქარებს ტესტების შექმნას.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DriverFactory</a:t>
            </a:r>
            <a:r>
              <a:rPr lang="en-US" dirty="0"/>
              <a:t> </a:t>
            </a:r>
            <a:r>
              <a:rPr lang="ka-GE" dirty="0"/>
              <a:t>და </a:t>
            </a:r>
            <a:r>
              <a:rPr lang="en-US" dirty="0" err="1"/>
              <a:t>TestBase</a:t>
            </a:r>
            <a:r>
              <a:rPr lang="en-US" dirty="0"/>
              <a:t> </a:t>
            </a:r>
            <a:r>
              <a:rPr lang="ka-GE" dirty="0"/>
              <a:t>ყოველი ტესტის დასაწყისში დრაივერის ავტომატური ინიციალიზაციისთვისა და წაშლისათვის.</a:t>
            </a:r>
            <a:br>
              <a:rPr lang="ka-GE" dirty="0"/>
            </a:br>
            <a:br>
              <a:rPr lang="ka-GE" dirty="0"/>
            </a:br>
            <a:r>
              <a:rPr lang="en-US" dirty="0"/>
              <a:t>API-</a:t>
            </a:r>
            <a:r>
              <a:rPr lang="ka-GE" dirty="0"/>
              <a:t>ს მოდელები და  კლიენტები გამოყოფილია.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3130C-FDFB-4103-B5F8-C83EDD50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54" y="973634"/>
            <a:ext cx="1993461" cy="41698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484250"/>
            <a:ext cx="4858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სიძნელეები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744650" y="1392438"/>
            <a:ext cx="4185038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პროექტის შექმნისა და ტესტირების დროს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a-GE" dirty="0"/>
              <a:t>მრავალჯერ  ტესტები შეუფერხებია რეკლამებს.</a:t>
            </a:r>
            <a:br>
              <a:rPr lang="ka-GE" dirty="0"/>
            </a:br>
            <a:r>
              <a:rPr lang="ka-GE" dirty="0"/>
              <a:t>ამ პრობლემის გადასაჭრელად მივმართეთ</a:t>
            </a:r>
            <a:br>
              <a:rPr lang="ka-GE" dirty="0"/>
            </a:br>
            <a:r>
              <a:rPr lang="en-US" dirty="0"/>
              <a:t>ChromeOptions. Notification-</a:t>
            </a:r>
            <a:r>
              <a:rPr lang="ka-GE" dirty="0"/>
              <a:t>ს  და </a:t>
            </a:r>
            <a:r>
              <a:rPr lang="en-US" dirty="0"/>
              <a:t>popup</a:t>
            </a:r>
            <a:r>
              <a:rPr lang="ka-GE" dirty="0"/>
              <a:t>-ებს ანიჭებს პარამეტრ </a:t>
            </a:r>
            <a:r>
              <a:rPr lang="en-US" dirty="0"/>
              <a:t>2 (Block)-s</a:t>
            </a:r>
            <a:r>
              <a:rPr lang="ka-GE" dirty="0"/>
              <a:t> ,ინახავს </a:t>
            </a:r>
            <a:r>
              <a:rPr lang="en-US" dirty="0"/>
              <a:t>Pref-</a:t>
            </a:r>
            <a:r>
              <a:rPr lang="ka-GE" dirty="0"/>
              <a:t>ში და ანიჭებს დრაივერს.</a:t>
            </a:r>
            <a:endParaRPr dirty="0"/>
          </a:p>
        </p:txBody>
      </p:sp>
      <p:sp>
        <p:nvSpPr>
          <p:cNvPr id="4" name="Google Shape;195;p41">
            <a:extLst>
              <a:ext uri="{FF2B5EF4-FFF2-40B4-BE49-F238E27FC236}">
                <a16:creationId xmlns:a16="http://schemas.microsoft.com/office/drawing/2014/main" id="{5E50EA6F-D264-4DAF-BAF9-559930934214}"/>
              </a:ext>
            </a:extLst>
          </p:cNvPr>
          <p:cNvSpPr txBox="1">
            <a:spLocks/>
          </p:cNvSpPr>
          <p:nvPr/>
        </p:nvSpPr>
        <p:spPr>
          <a:xfrm>
            <a:off x="4797038" y="4084663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AdBlocker </a:t>
            </a:r>
            <a:r>
              <a:rPr lang="ka-GE" dirty="0"/>
              <a:t>შესაძლოა არ იმუშაოს </a:t>
            </a:r>
            <a:r>
              <a:rPr lang="en-US" dirty="0"/>
              <a:t>Chrome-s </a:t>
            </a:r>
            <a:r>
              <a:rPr lang="ka-GE" dirty="0"/>
              <a:t>ყველა ვერსიაზე</a:t>
            </a:r>
            <a:r>
              <a:rPr lang="en-US" dirty="0"/>
              <a:t>.</a:t>
            </a:r>
          </a:p>
        </p:txBody>
      </p:sp>
      <p:sp>
        <p:nvSpPr>
          <p:cNvPr id="6" name="Google Shape;195;p41">
            <a:extLst>
              <a:ext uri="{FF2B5EF4-FFF2-40B4-BE49-F238E27FC236}">
                <a16:creationId xmlns:a16="http://schemas.microsoft.com/office/drawing/2014/main" id="{FED7AEE8-9EFD-4257-AF1D-EEFA5770F504}"/>
              </a:ext>
            </a:extLst>
          </p:cNvPr>
          <p:cNvSpPr txBox="1">
            <a:spLocks/>
          </p:cNvSpPr>
          <p:nvPr/>
        </p:nvSpPr>
        <p:spPr>
          <a:xfrm>
            <a:off x="2086154" y="2821663"/>
            <a:ext cx="2730112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API-</a:t>
            </a:r>
            <a:r>
              <a:rPr lang="ka-GE" dirty="0"/>
              <a:t>ს ტესტირების დროს</a:t>
            </a:r>
          </a:p>
          <a:p>
            <a:pPr marL="0" indent="0"/>
            <a:r>
              <a:rPr lang="ka-GE" dirty="0"/>
              <a:t>სერვერი აბრუნებდა პასუხს</a:t>
            </a:r>
            <a:r>
              <a:rPr lang="en-US" dirty="0"/>
              <a:t> HTML </a:t>
            </a:r>
            <a:r>
              <a:rPr lang="ka-GE" dirty="0"/>
              <a:t>ფორმატით </a:t>
            </a:r>
            <a:r>
              <a:rPr lang="en-US" dirty="0"/>
              <a:t>ContentType.JSON</a:t>
            </a:r>
            <a:r>
              <a:rPr lang="ka-GE" dirty="0"/>
              <a:t>-ის მითითების მოუხედავად.</a:t>
            </a:r>
            <a:endParaRPr lang="en-US" dirty="0"/>
          </a:p>
        </p:txBody>
      </p:sp>
      <p:cxnSp>
        <p:nvCxnSpPr>
          <p:cNvPr id="7" name="Google Shape;165;p38">
            <a:extLst>
              <a:ext uri="{FF2B5EF4-FFF2-40B4-BE49-F238E27FC236}">
                <a16:creationId xmlns:a16="http://schemas.microsoft.com/office/drawing/2014/main" id="{E147109E-4699-4D39-BC3E-3AE449D15C04}"/>
              </a:ext>
            </a:extLst>
          </p:cNvPr>
          <p:cNvCxnSpPr>
            <a:cxnSpLocks/>
          </p:cNvCxnSpPr>
          <p:nvPr/>
        </p:nvCxnSpPr>
        <p:spPr>
          <a:xfrm>
            <a:off x="4667625" y="1193006"/>
            <a:ext cx="0" cy="361473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Google Shape;195;p41">
            <a:extLst>
              <a:ext uri="{FF2B5EF4-FFF2-40B4-BE49-F238E27FC236}">
                <a16:creationId xmlns:a16="http://schemas.microsoft.com/office/drawing/2014/main" id="{69C95639-CB90-4DDC-9CF0-5207097844D8}"/>
              </a:ext>
            </a:extLst>
          </p:cNvPr>
          <p:cNvSpPr txBox="1">
            <a:spLocks/>
          </p:cNvSpPr>
          <p:nvPr/>
        </p:nvSpPr>
        <p:spPr>
          <a:xfrm>
            <a:off x="800100" y="4426900"/>
            <a:ext cx="3771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ka-GE" dirty="0"/>
              <a:t>ეს გადავწყვიტეთ კლიენტების </a:t>
            </a:r>
            <a:r>
              <a:rPr lang="en-US" dirty="0"/>
              <a:t>Response-</a:t>
            </a:r>
            <a:r>
              <a:rPr lang="ka-GE" dirty="0"/>
              <a:t>ად გამოძახებით +  </a:t>
            </a:r>
            <a:r>
              <a:rPr lang="en-US" dirty="0"/>
              <a:t>JsonPath().prettify()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915C8CF-5468-461F-8CC6-B0E3C3355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738" y="1929422"/>
            <a:ext cx="2814638" cy="7848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Response response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productClient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.getAllProducts();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response.then()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.statusCode(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.body(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"products"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empty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.println(response.jsonPath().prettify());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62BC508-0696-48D9-9988-F17B60FB8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2791563"/>
            <a:ext cx="3328988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ChromeOptions options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ChromeOptions();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options.addArguments(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"--enable-features=AdBlocker"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options.addArguments(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"--enable-popup-blocking"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Map&lt;String, Object&gt; prefs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HashMap&lt;&gt;();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prefs.put(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"profile.default_content_setting_values.notifications"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prefs.put(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"profile.default_content_setting_values.popups"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options.setExperimentalOption(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"prefs"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prefs);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3357709" y="0"/>
            <a:ext cx="2428581" cy="885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Tests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4C6EA-2A2D-4AA4-81E8-A8316110A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08" y="408121"/>
            <a:ext cx="3839717" cy="26776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2"/>
                </a:solidFill>
              </a:rPr>
              <a:t>RegisterUserTest()</a:t>
            </a:r>
            <a:br>
              <a:rPr lang="en-US" altLang="en-US" dirty="0">
                <a:solidFill>
                  <a:schemeClr val="tx2"/>
                </a:solidFill>
              </a:rPr>
            </a:br>
            <a:r>
              <a:rPr lang="en-US" altLang="en-US" dirty="0">
                <a:solidFill>
                  <a:schemeClr val="tx2"/>
                </a:solidFill>
              </a:rPr>
              <a:t>	By: </a:t>
            </a:r>
            <a:r>
              <a:rPr lang="ka-GE" altLang="en-US" dirty="0">
                <a:solidFill>
                  <a:schemeClr val="tx2"/>
                </a:solidFill>
              </a:rPr>
              <a:t>ლ.კ.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a-GE" altLang="en-US" dirty="0">
                <a:solidFill>
                  <a:schemeClr val="tx2"/>
                </a:solidFill>
              </a:rPr>
              <a:t>	რეგისტრაცია და </a:t>
            </a:r>
            <a:r>
              <a:rPr lang="en-US" altLang="en-US" dirty="0" err="1">
                <a:solidFill>
                  <a:schemeClr val="tx2"/>
                </a:solidFill>
              </a:rPr>
              <a:t>SignIn</a:t>
            </a:r>
            <a:r>
              <a:rPr lang="ka-GE" altLang="en-US" dirty="0">
                <a:solidFill>
                  <a:schemeClr val="tx2"/>
                </a:solidFill>
              </a:rPr>
              <a:t> ცალკე 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a-GE" altLang="en-US" dirty="0">
                <a:solidFill>
                  <a:schemeClr val="tx2"/>
                </a:solidFill>
              </a:rPr>
              <a:t>	ფუნქციებად დავყავი შესაძლო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a-GE" altLang="en-US" dirty="0">
                <a:solidFill>
                  <a:schemeClr val="tx2"/>
                </a:solidFill>
              </a:rPr>
              <a:t>	თავიდან გამოყენების მიზნით.</a:t>
            </a:r>
            <a:br>
              <a:rPr lang="ka-GE" altLang="en-US" dirty="0">
                <a:solidFill>
                  <a:schemeClr val="tx2"/>
                </a:solidFill>
              </a:rPr>
            </a:br>
            <a:r>
              <a:rPr lang="ka-GE" altLang="en-US" dirty="0">
                <a:solidFill>
                  <a:schemeClr val="tx2"/>
                </a:solidFill>
              </a:rPr>
              <a:t>ტესტი ითვისებს„</a:t>
            </a:r>
            <a:r>
              <a:rPr lang="en-US" altLang="en-US" dirty="0">
                <a:solidFill>
                  <a:schemeClr val="tx2"/>
                </a:solidFill>
              </a:rPr>
              <a:t>Template” </a:t>
            </a:r>
            <a:r>
              <a:rPr lang="ka-GE" altLang="en-US" dirty="0">
                <a:solidFill>
                  <a:schemeClr val="tx2"/>
                </a:solidFill>
              </a:rPr>
              <a:t>როლს,რომლის მიხედვით ავაგეთ ყველა სხვა ტესტი.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br>
              <a:rPr lang="ka-GE" altLang="en-US" dirty="0">
                <a:solidFill>
                  <a:schemeClr val="tx2"/>
                </a:solidFill>
              </a:rPr>
            </a:br>
            <a:r>
              <a:rPr lang="ka-GE" altLang="en-US" dirty="0">
                <a:solidFill>
                  <a:schemeClr val="tx2"/>
                </a:solidFill>
              </a:rPr>
              <a:t>ტესტში მითითებული </a:t>
            </a:r>
            <a:r>
              <a:rPr lang="en-US" altLang="en-US" dirty="0" err="1">
                <a:solidFill>
                  <a:schemeClr val="tx2"/>
                </a:solidFill>
              </a:rPr>
              <a:t>DeleteAccount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ka-GE" altLang="en-US" dirty="0">
                <a:solidFill>
                  <a:schemeClr val="tx2"/>
                </a:solidFill>
              </a:rPr>
              <a:t>ბიჯი გადავიყვანე შემდეგ ტესტში , თავიდან რეგისტრაციის არიდებისთვის.</a:t>
            </a:r>
            <a:br>
              <a:rPr lang="en-US" altLang="en-US" dirty="0">
                <a:solidFill>
                  <a:schemeClr val="tx2"/>
                </a:solidFill>
              </a:rPr>
            </a:b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3A0BFA1-E95E-4686-91CB-283AE5893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391" y="666989"/>
            <a:ext cx="4577334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tx2"/>
                </a:solidFill>
              </a:rPr>
              <a:t>LoginUserWithCorrectEmailAndPassword()</a:t>
            </a:r>
            <a:br>
              <a:rPr lang="ka-GE" altLang="en-US" dirty="0">
                <a:solidFill>
                  <a:schemeClr val="tx2"/>
                </a:solidFill>
              </a:rPr>
            </a:br>
            <a:r>
              <a:rPr lang="ka-GE" altLang="en-US" dirty="0">
                <a:solidFill>
                  <a:schemeClr val="tx2"/>
                </a:solidFill>
              </a:rPr>
              <a:t>	</a:t>
            </a:r>
            <a:r>
              <a:rPr lang="en-US" altLang="en-US" dirty="0">
                <a:solidFill>
                  <a:schemeClr val="tx2"/>
                </a:solidFill>
              </a:rPr>
              <a:t>By: </a:t>
            </a:r>
            <a:r>
              <a:rPr lang="ka-GE" altLang="en-US" dirty="0">
                <a:solidFill>
                  <a:schemeClr val="tx2"/>
                </a:solidFill>
              </a:rPr>
              <a:t>ლ.კ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tx2"/>
                </a:solidFill>
              </a:rPr>
              <a:t>LoginUserWithIncorrectEmailAndPassword()</a:t>
            </a:r>
            <a:br>
              <a:rPr lang="en-US" altLang="en-US" dirty="0">
                <a:solidFill>
                  <a:schemeClr val="tx2"/>
                </a:solidFill>
              </a:rPr>
            </a:br>
            <a:r>
              <a:rPr lang="en-US" altLang="en-US" dirty="0">
                <a:solidFill>
                  <a:schemeClr val="tx2"/>
                </a:solidFill>
              </a:rPr>
              <a:t>	By: </a:t>
            </a:r>
            <a:r>
              <a:rPr lang="ka-GE" altLang="en-US" dirty="0">
                <a:solidFill>
                  <a:schemeClr val="tx2"/>
                </a:solidFill>
              </a:rPr>
              <a:t>ც.ყ</a:t>
            </a:r>
            <a:br>
              <a:rPr lang="ka-GE" altLang="en-US" dirty="0">
                <a:solidFill>
                  <a:schemeClr val="tx2"/>
                </a:solidFill>
              </a:rPr>
            </a:br>
            <a:r>
              <a:rPr lang="en-US" altLang="en-US" dirty="0">
                <a:solidFill>
                  <a:schemeClr val="tx2"/>
                </a:solidFill>
              </a:rPr>
              <a:t>RegisterUserWithExistingEmail()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tx2"/>
                </a:solidFill>
              </a:rPr>
              <a:t>	By: </a:t>
            </a:r>
            <a:r>
              <a:rPr lang="ka-GE" altLang="en-US" dirty="0">
                <a:solidFill>
                  <a:schemeClr val="tx2"/>
                </a:solidFill>
              </a:rPr>
              <a:t>ლ.ბ.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2"/>
                </a:solidFill>
              </a:rPr>
              <a:t>VerifyTestPage()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a-GE" altLang="en-US" dirty="0">
                <a:solidFill>
                  <a:schemeClr val="tx2"/>
                </a:solidFill>
              </a:rPr>
              <a:t>	</a:t>
            </a:r>
            <a:r>
              <a:rPr lang="en-US" altLang="en-US" dirty="0">
                <a:solidFill>
                  <a:schemeClr val="tx2"/>
                </a:solidFill>
              </a:rPr>
              <a:t>By:</a:t>
            </a:r>
            <a:r>
              <a:rPr lang="ka-GE" altLang="en-US" dirty="0">
                <a:solidFill>
                  <a:schemeClr val="tx2"/>
                </a:solidFill>
              </a:rPr>
              <a:t> ლ.ბ.</a:t>
            </a:r>
            <a:endParaRPr lang="en-US" alt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tx2"/>
                </a:solidFill>
              </a:rPr>
              <a:t>searchProduct()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tx2"/>
                </a:solidFill>
              </a:rPr>
              <a:t>	By: </a:t>
            </a:r>
            <a:r>
              <a:rPr lang="ka-GE" altLang="en-US" dirty="0">
                <a:solidFill>
                  <a:schemeClr val="tx2"/>
                </a:solidFill>
              </a:rPr>
              <a:t>ვ.ს.</a:t>
            </a:r>
            <a:br>
              <a:rPr lang="ka-GE" altLang="en-US" dirty="0">
                <a:solidFill>
                  <a:schemeClr val="tx2"/>
                </a:solidFill>
              </a:rPr>
            </a:b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verifySubscription</a:t>
            </a:r>
            <a:r>
              <a:rPr lang="ka-GE" b="0" i="0" dirty="0">
                <a:solidFill>
                  <a:schemeClr val="tx2"/>
                </a:solidFill>
                <a:effectLst/>
                <a:latin typeface="+mj-l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a-GE" altLang="en-US" dirty="0">
                <a:solidFill>
                  <a:schemeClr val="tx2"/>
                </a:solidFill>
                <a:latin typeface="+mj-lt"/>
              </a:rPr>
              <a:t>	</a:t>
            </a:r>
            <a:r>
              <a:rPr lang="en-US" altLang="en-US" dirty="0">
                <a:solidFill>
                  <a:schemeClr val="tx2"/>
                </a:solidFill>
                <a:latin typeface="+mj-lt"/>
              </a:rPr>
              <a:t>By: </a:t>
            </a:r>
            <a:r>
              <a:rPr lang="ka-GE" altLang="en-US" dirty="0">
                <a:solidFill>
                  <a:schemeClr val="tx2"/>
                </a:solidFill>
                <a:latin typeface="+mj-lt"/>
              </a:rPr>
              <a:t>ლ.პ.</a:t>
            </a:r>
            <a:endParaRPr lang="en-US" altLang="en-US" dirty="0">
              <a:solidFill>
                <a:schemeClr val="tx2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verifyScrollUpArrow</a:t>
            </a:r>
            <a:r>
              <a:rPr lang="ka-GE" b="0" i="0" dirty="0">
                <a:solidFill>
                  <a:schemeClr val="tx2"/>
                </a:solidFill>
                <a:effectLst/>
                <a:latin typeface="+mj-lt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a-GE" altLang="en-US" dirty="0">
                <a:solidFill>
                  <a:schemeClr val="tx2"/>
                </a:solidFill>
                <a:latin typeface="+mj-lt"/>
              </a:rPr>
              <a:t>	</a:t>
            </a:r>
            <a:r>
              <a:rPr lang="en-US" altLang="en-US" dirty="0">
                <a:solidFill>
                  <a:schemeClr val="tx2"/>
                </a:solidFill>
                <a:latin typeface="+mj-lt"/>
              </a:rPr>
              <a:t>By: </a:t>
            </a:r>
            <a:r>
              <a:rPr lang="ka-GE" altLang="en-US" dirty="0">
                <a:solidFill>
                  <a:schemeClr val="tx2"/>
                </a:solidFill>
                <a:latin typeface="+mj-lt"/>
              </a:rPr>
              <a:t>ლ.პ.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ka-GE" altLang="en-US" dirty="0">
                <a:solidFill>
                  <a:schemeClr val="tx2"/>
                </a:solidFill>
              </a:rPr>
            </a:br>
            <a:r>
              <a:rPr lang="ka-GE" altLang="en-US" dirty="0">
                <a:solidFill>
                  <a:schemeClr val="tx2"/>
                </a:solidFill>
              </a:rPr>
              <a:t>ყველა ბიჯი შემოწმებულია </a:t>
            </a:r>
            <a:r>
              <a:rPr lang="en-US" altLang="en-US" dirty="0">
                <a:solidFill>
                  <a:schemeClr val="tx2"/>
                </a:solidFill>
              </a:rPr>
              <a:t>Assertion-</a:t>
            </a:r>
            <a:r>
              <a:rPr lang="ka-GE" altLang="en-US" dirty="0">
                <a:solidFill>
                  <a:schemeClr val="tx2"/>
                </a:solidFill>
              </a:rPr>
              <a:t>ით.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a-GE" altLang="en-US" dirty="0">
                <a:solidFill>
                  <a:schemeClr val="tx2"/>
                </a:solidFill>
              </a:rPr>
              <a:t>ასახულია </a:t>
            </a:r>
            <a:r>
              <a:rPr lang="en-US" altLang="en-US" dirty="0">
                <a:solidFill>
                  <a:schemeClr val="tx2"/>
                </a:solidFill>
              </a:rPr>
              <a:t>Allure-</a:t>
            </a:r>
            <a:r>
              <a:rPr lang="ka-GE" altLang="en-US" dirty="0">
                <a:solidFill>
                  <a:schemeClr val="tx2"/>
                </a:solidFill>
              </a:rPr>
              <a:t>ის რეპორტში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 err="1">
                <a:solidFill>
                  <a:schemeClr val="tx2"/>
                </a:solidFill>
              </a:rPr>
              <a:t>Allure.step</a:t>
            </a:r>
            <a:r>
              <a:rPr lang="ka-GE" altLang="en-US" dirty="0">
                <a:solidFill>
                  <a:schemeClr val="tx2"/>
                </a:solidFill>
              </a:rPr>
              <a:t>-ის გემოყენებით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endParaRPr lang="ka-GE" altLang="en-US" dirty="0">
              <a:solidFill>
                <a:schemeClr val="tx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a-GE" altLang="en-US" dirty="0">
                <a:solidFill>
                  <a:schemeClr val="tx2"/>
                </a:solidFill>
              </a:rPr>
              <a:t>	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DAD0FF-A956-4F31-A1F8-5E2ABFFF6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417" y="2848987"/>
            <a:ext cx="4012978" cy="16004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 err="1">
                <a:solidFill>
                  <a:schemeClr val="tx2"/>
                </a:solidFill>
              </a:rPr>
              <a:t>LogoutUser</a:t>
            </a:r>
            <a:r>
              <a:rPr lang="en-US" altLang="en-US" dirty="0">
                <a:solidFill>
                  <a:schemeClr val="tx2"/>
                </a:solidFill>
              </a:rPr>
              <a:t>()</a:t>
            </a:r>
            <a:br>
              <a:rPr lang="en-US" altLang="en-US" dirty="0">
                <a:solidFill>
                  <a:schemeClr val="tx2"/>
                </a:solidFill>
              </a:rPr>
            </a:br>
            <a:r>
              <a:rPr lang="en-US" altLang="en-US" dirty="0">
                <a:solidFill>
                  <a:schemeClr val="tx2"/>
                </a:solidFill>
              </a:rPr>
              <a:t>	By: </a:t>
            </a:r>
            <a:r>
              <a:rPr lang="ka-GE" altLang="en-US" dirty="0">
                <a:solidFill>
                  <a:schemeClr val="tx2"/>
                </a:solidFill>
              </a:rPr>
              <a:t>ც.ყ.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a-GE" altLang="en-US" dirty="0">
                <a:solidFill>
                  <a:schemeClr val="tx2"/>
                </a:solidFill>
              </a:rPr>
              <a:t>მოხერხებულობისთვის </a:t>
            </a:r>
            <a:br>
              <a:rPr lang="ka-GE" altLang="en-US" dirty="0">
                <a:solidFill>
                  <a:schemeClr val="tx2"/>
                </a:solidFill>
              </a:rPr>
            </a:br>
            <a:r>
              <a:rPr lang="ka-GE" altLang="en-US" dirty="0">
                <a:solidFill>
                  <a:schemeClr val="tx2"/>
                </a:solidFill>
              </a:rPr>
              <a:t>გამოვიყენეთ წინასარ შექმნილი </a:t>
            </a:r>
            <a:r>
              <a:rPr lang="en-US" altLang="en-US" dirty="0">
                <a:solidFill>
                  <a:schemeClr val="tx2"/>
                </a:solidFill>
              </a:rPr>
              <a:t>User.</a:t>
            </a:r>
            <a:endParaRPr lang="ka-GE" altLang="en-US" dirty="0">
              <a:solidFill>
                <a:schemeClr val="tx2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tx2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a-GE" altLang="en-US" dirty="0">
              <a:solidFill>
                <a:schemeClr val="tx2"/>
              </a:solidFill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a-GE" altLang="en-US" dirty="0">
                <a:solidFill>
                  <a:schemeClr val="tx2"/>
                </a:solidFill>
              </a:rPr>
              <a:t>	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0A3C09-9074-409C-8F42-3130CB7A62A9}"/>
              </a:ext>
            </a:extLst>
          </p:cNvPr>
          <p:cNvSpPr txBox="1"/>
          <p:nvPr/>
        </p:nvSpPr>
        <p:spPr>
          <a:xfrm>
            <a:off x="280417" y="3841883"/>
            <a:ext cx="46077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2"/>
                </a:solidFill>
              </a:rPr>
              <a:t>verifyProductsPage()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a-GE" altLang="en-US" dirty="0">
                <a:solidFill>
                  <a:schemeClr val="tx2"/>
                </a:solidFill>
              </a:rPr>
              <a:t>	</a:t>
            </a:r>
            <a:r>
              <a:rPr lang="en-US" altLang="en-US" dirty="0">
                <a:solidFill>
                  <a:schemeClr val="tx2"/>
                </a:solidFill>
              </a:rPr>
              <a:t>By: </a:t>
            </a:r>
            <a:r>
              <a:rPr lang="ka-GE" altLang="en-US" dirty="0">
                <a:solidFill>
                  <a:schemeClr val="tx2"/>
                </a:solidFill>
              </a:rPr>
              <a:t>ვ.ს.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a-GE" altLang="en-US" dirty="0">
                <a:solidFill>
                  <a:schemeClr val="tx2"/>
                </a:solidFill>
              </a:rPr>
              <a:t>სტატიკურად გაწერილი </a:t>
            </a:r>
            <a:r>
              <a:rPr lang="en-US" altLang="en-US" dirty="0">
                <a:solidFill>
                  <a:schemeClr val="tx2"/>
                </a:solidFill>
              </a:rPr>
              <a:t>viewProduct</a:t>
            </a:r>
            <a:r>
              <a:rPr lang="ka-GE" altLang="en-US" dirty="0">
                <a:solidFill>
                  <a:schemeClr val="tx2"/>
                </a:solidFill>
              </a:rPr>
              <a:t>-ის მაგივრად , რომ მხოლოდ </a:t>
            </a:r>
            <a:r>
              <a:rPr lang="en-US" altLang="en-US" dirty="0">
                <a:solidFill>
                  <a:schemeClr val="tx2"/>
                </a:solidFill>
              </a:rPr>
              <a:t>I</a:t>
            </a:r>
            <a:r>
              <a:rPr lang="ka-GE" altLang="en-US" dirty="0">
                <a:solidFill>
                  <a:schemeClr val="tx2"/>
                </a:solidFill>
              </a:rPr>
              <a:t>-ლი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ka-GE" altLang="en-US" dirty="0">
                <a:solidFill>
                  <a:schemeClr val="tx2"/>
                </a:solidFill>
              </a:rPr>
              <a:t>პროდუქტი ნახოს, გავწერე ისე , რომ ყველასთან გვქონდეს წვდომა არგუმენტით.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a-GE" altLang="en-US" dirty="0">
              <a:solidFill>
                <a:schemeClr val="tx2"/>
              </a:solidFill>
            </a:endParaRPr>
          </a:p>
        </p:txBody>
      </p:sp>
      <p:cxnSp>
        <p:nvCxnSpPr>
          <p:cNvPr id="15" name="Google Shape;222;p45">
            <a:extLst>
              <a:ext uri="{FF2B5EF4-FFF2-40B4-BE49-F238E27FC236}">
                <a16:creationId xmlns:a16="http://schemas.microsoft.com/office/drawing/2014/main" id="{DCB12DDA-141C-4E41-B8AC-1E1FCE86375E}"/>
              </a:ext>
            </a:extLst>
          </p:cNvPr>
          <p:cNvCxnSpPr/>
          <p:nvPr/>
        </p:nvCxnSpPr>
        <p:spPr>
          <a:xfrm>
            <a:off x="3133606" y="5568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TESTS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601456" y="1119250"/>
            <a:ext cx="580648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dirty="0"/>
              <a:t>ყ</a:t>
            </a:r>
            <a:r>
              <a:rPr lang="ka-GE" dirty="0"/>
              <a:t>ველა ტესტში </a:t>
            </a:r>
            <a:r>
              <a:rPr lang="en-US" dirty="0"/>
              <a:t>Product </a:t>
            </a:r>
            <a:r>
              <a:rPr lang="ka-GE" dirty="0"/>
              <a:t>და </a:t>
            </a:r>
            <a:r>
              <a:rPr lang="en-US" dirty="0"/>
              <a:t>User</a:t>
            </a:r>
            <a:r>
              <a:rPr lang="ka-GE" dirty="0"/>
              <a:t> კლიენტი გამოძახებულია</a:t>
            </a:r>
            <a:r>
              <a:rPr lang="en-US" dirty="0"/>
              <a:t> Response </a:t>
            </a:r>
            <a:r>
              <a:rPr lang="ka-GE" dirty="0"/>
              <a:t>ტიპით რათა მოხდეს მოსული </a:t>
            </a:r>
            <a:r>
              <a:rPr lang="en-US" dirty="0"/>
              <a:t>HTML</a:t>
            </a:r>
            <a:r>
              <a:rPr lang="ka-GE" dirty="0"/>
              <a:t> პასუხიდან </a:t>
            </a:r>
            <a:r>
              <a:rPr lang="en-US" dirty="0"/>
              <a:t>Json</a:t>
            </a:r>
            <a:r>
              <a:rPr lang="ka-GE" dirty="0"/>
              <a:t>-ის გამოყვანა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JetBrains Mono"/>
              </a:rPr>
              <a:t>jsonPath()</a:t>
            </a:r>
            <a:r>
              <a:rPr lang="ka-GE" altLang="en-US" dirty="0">
                <a:solidFill>
                  <a:schemeClr val="bg1"/>
                </a:solidFill>
                <a:latin typeface="JetBrains Mono"/>
              </a:rPr>
              <a:t>-ის გამოყენებით</a:t>
            </a:r>
            <a:r>
              <a:rPr lang="ka-GE" altLang="en-US" dirty="0">
                <a:solidFill>
                  <a:schemeClr val="tx2"/>
                </a:solidFill>
                <a:latin typeface="JetBrains Mono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2764000" y="2740968"/>
            <a:ext cx="6379999" cy="238335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dirty="0"/>
              <a:t>GetUserByEmail  </a:t>
            </a:r>
            <a:r>
              <a:rPr lang="ka-GE" dirty="0"/>
              <a:t>და </a:t>
            </a:r>
            <a:r>
              <a:rPr lang="en-US" altLang="en-US" dirty="0">
                <a:solidFill>
                  <a:schemeClr val="bg1"/>
                </a:solidFill>
              </a:rPr>
              <a:t>verifyLoginWithValidDetails()</a:t>
            </a:r>
            <a:r>
              <a:rPr lang="ka-GE" altLang="en-US" dirty="0">
                <a:solidFill>
                  <a:schemeClr val="bg1"/>
                </a:solidFill>
              </a:rPr>
              <a:t> ვამოწმებთ წინასწარ გაწერილი </a:t>
            </a:r>
            <a:r>
              <a:rPr lang="en-US" altLang="en-US" dirty="0">
                <a:solidFill>
                  <a:schemeClr val="bg1"/>
                </a:solidFill>
              </a:rPr>
              <a:t>User</a:t>
            </a:r>
            <a:r>
              <a:rPr lang="ka-GE" altLang="en-US" dirty="0">
                <a:solidFill>
                  <a:schemeClr val="bg1"/>
                </a:solidFill>
              </a:rPr>
              <a:t>-ით.</a:t>
            </a:r>
            <a:endParaRPr lang="en-US" altLang="en-US" dirty="0">
              <a:solidFill>
                <a:schemeClr val="bg1"/>
              </a:solidFill>
            </a:endParaRPr>
          </a:p>
          <a:p>
            <a:pPr marL="0" indent="0" algn="l"/>
            <a:endParaRPr lang="ka-GE" altLang="en-US" dirty="0">
              <a:solidFill>
                <a:schemeClr val="bg1"/>
              </a:solidFill>
            </a:endParaRPr>
          </a:p>
          <a:p>
            <a:pPr marL="0" indent="0" algn="l"/>
            <a:r>
              <a:rPr lang="en-US" altLang="en-US" dirty="0">
                <a:solidFill>
                  <a:schemeClr val="bg1"/>
                </a:solidFill>
              </a:rPr>
              <a:t>Brand-</a:t>
            </a:r>
            <a:r>
              <a:rPr lang="ka-GE" altLang="en-US" dirty="0">
                <a:solidFill>
                  <a:schemeClr val="bg1"/>
                </a:solidFill>
              </a:rPr>
              <a:t>ის ცალკე კლიენტის შექმნის მაგივრად, გავაერთიანეთ პროდუქტთან, ვინაიდან მას მხოლოდ 1 ტესტი მოითხოვდა .</a:t>
            </a:r>
          </a:p>
          <a:p>
            <a:pPr marL="0" indent="0" algn="l"/>
            <a:endParaRPr lang="ka-GE" altLang="en-US" dirty="0">
              <a:solidFill>
                <a:schemeClr val="bg1"/>
              </a:solidFill>
            </a:endParaRPr>
          </a:p>
          <a:p>
            <a:pPr marL="0" indent="0" algn="l"/>
            <a:r>
              <a:rPr lang="ka-GE" altLang="en-US" dirty="0">
                <a:solidFill>
                  <a:schemeClr val="bg1"/>
                </a:solidFill>
              </a:rPr>
              <a:t>მოდელები გავწერეთ  , თუმცა არ დაგვჭირვებია.</a:t>
            </a:r>
          </a:p>
          <a:p>
            <a:pPr marL="0" indent="0" algn="l"/>
            <a:r>
              <a:rPr lang="ka-GE" altLang="en-US" dirty="0">
                <a:solidFill>
                  <a:schemeClr val="bg1"/>
                </a:solidFill>
              </a:rPr>
              <a:t>ყველა ტესტი აბრუნებს </a:t>
            </a:r>
            <a:r>
              <a:rPr lang="en-US" altLang="en-US" dirty="0">
                <a:solidFill>
                  <a:schemeClr val="bg1"/>
                </a:solidFill>
              </a:rPr>
              <a:t>API requests  </a:t>
            </a:r>
            <a:r>
              <a:rPr lang="ka-GE" altLang="en-US" dirty="0">
                <a:solidFill>
                  <a:schemeClr val="bg1"/>
                </a:solidFill>
              </a:rPr>
              <a:t>და </a:t>
            </a:r>
            <a:r>
              <a:rPr lang="en-US" altLang="en-US" dirty="0">
                <a:solidFill>
                  <a:schemeClr val="bg1"/>
                </a:solidFill>
              </a:rPr>
              <a:t>Response Attachement-</a:t>
            </a:r>
            <a:r>
              <a:rPr lang="ka-GE" altLang="en-US" dirty="0">
                <a:solidFill>
                  <a:schemeClr val="bg1"/>
                </a:solidFill>
              </a:rPr>
              <a:t>ს</a:t>
            </a:r>
          </a:p>
          <a:p>
            <a:pPr marL="0" indent="0" algn="l"/>
            <a:r>
              <a:rPr lang="ka-GE" altLang="en-US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.addFilter(new AllureRestAssured())</a:t>
            </a:r>
            <a:r>
              <a:rPr lang="ka-GE" altLang="en-US" dirty="0">
                <a:solidFill>
                  <a:schemeClr val="bg1"/>
                </a:solidFill>
              </a:rPr>
              <a:t>-ის გამოყენებით </a:t>
            </a:r>
            <a:r>
              <a:rPr lang="en-US" altLang="en-US" dirty="0">
                <a:solidFill>
                  <a:schemeClr val="bg1"/>
                </a:solidFill>
              </a:rPr>
              <a:t>RequestSpecFactory-</a:t>
            </a:r>
            <a:r>
              <a:rPr lang="ka-GE" altLang="en-US" dirty="0">
                <a:solidFill>
                  <a:schemeClr val="bg1"/>
                </a:solidFill>
              </a:rPr>
              <a:t>ში.</a:t>
            </a:r>
            <a:endParaRPr lang="en-US" altLang="en-US" dirty="0">
              <a:solidFill>
                <a:schemeClr val="bg1"/>
              </a:solidFill>
            </a:endParaRPr>
          </a:p>
          <a:p>
            <a:pPr marL="0" indent="0" algn="l"/>
            <a:endParaRPr lang="ka-GE" altLang="en-US" dirty="0">
              <a:solidFill>
                <a:schemeClr val="bg1"/>
              </a:solidFill>
            </a:endParaRPr>
          </a:p>
          <a:p>
            <a:pPr marL="0" indent="0" algn="l"/>
            <a:endParaRPr lang="en-US" alt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A041B-DB85-456E-9A1F-EC6A8AFB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7730"/>
            <a:ext cx="9144000" cy="773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4B8C5-C499-42B3-A68C-B6E26D9FE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0969"/>
            <a:ext cx="2764001" cy="230700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EEF4E4A-8613-47DC-8C8D-C0AEE5642ED9}"/>
              </a:ext>
            </a:extLst>
          </p:cNvPr>
          <p:cNvSpPr/>
          <p:nvPr/>
        </p:nvSpPr>
        <p:spPr>
          <a:xfrm>
            <a:off x="1743075" y="2664619"/>
            <a:ext cx="428625" cy="53821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>
            <a:cxnSpLocks/>
          </p:cNvCxnSpPr>
          <p:nvPr/>
        </p:nvCxnSpPr>
        <p:spPr>
          <a:xfrm flipH="1">
            <a:off x="181751" y="2427854"/>
            <a:ext cx="155418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77265D3-F050-46C5-841C-655DE068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061" y="1988017"/>
            <a:ext cx="4724809" cy="938865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5665D45F-1514-46B9-B9D4-AFEF632D2E7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6881" y="2457449"/>
            <a:ext cx="4416923" cy="247799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onTestFailure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(ITestResult result)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WebDriver driver = DriverFactory.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getDriver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(driver !=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byte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[] screenshot = ((TakesScreenshot) driver).getScreenshotAs(OutputType.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BYTES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Allure.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addAttachment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"Failed Test Screenshot"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"image/png"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ByteArrayInputStream(screenshot),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"png"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Allure.</a:t>
            </a:r>
            <a:r>
              <a:rPr kumimoji="0" lang="en-US" altLang="en-US" sz="900" b="0" i="1" u="none" strike="noStrike" cap="none" normalizeH="0" baseline="0" noProof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addAttachment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"Failure Reason"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result.getThrowable().toString());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Allure.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addAttachment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"Test Name"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result.getName());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Allure.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addAttachment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"Browser URL"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driver.getCurrentUrl());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Allure.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addAttachment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"Page Title"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driver.getTitle());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catch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(Exception e)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System.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"Failed to capture screenshot: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e.getMessage());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Google Shape;224;p45">
            <a:extLst>
              <a:ext uri="{FF2B5EF4-FFF2-40B4-BE49-F238E27FC236}">
                <a16:creationId xmlns:a16="http://schemas.microsoft.com/office/drawing/2014/main" id="{ABA3F5F2-3552-4387-A1F1-205958226E47}"/>
              </a:ext>
            </a:extLst>
          </p:cNvPr>
          <p:cNvSpPr txBox="1">
            <a:spLocks/>
          </p:cNvSpPr>
          <p:nvPr/>
        </p:nvSpPr>
        <p:spPr>
          <a:xfrm>
            <a:off x="4513804" y="2956476"/>
            <a:ext cx="4001546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Listener</a:t>
            </a:r>
            <a:r>
              <a:rPr lang="ka-GE" dirty="0"/>
              <a:t>-ის გამოყენებით ტესტის </a:t>
            </a:r>
            <a:r>
              <a:rPr lang="en-US" dirty="0"/>
              <a:t>Fail</a:t>
            </a:r>
            <a:r>
              <a:rPr lang="ka-GE" dirty="0"/>
              <a:t>-ზე </a:t>
            </a:r>
          </a:p>
          <a:p>
            <a:pPr marL="0" indent="0"/>
            <a:r>
              <a:rPr lang="ka-GE" altLang="en-US" dirty="0">
                <a:solidFill>
                  <a:schemeClr val="tx2"/>
                </a:solidFill>
                <a:latin typeface="Arial" panose="020B0604020202020204" pitchFamily="34" charset="0"/>
              </a:rPr>
              <a:t>იღებს </a:t>
            </a:r>
            <a:r>
              <a:rPr lang="en-US" altLang="en-US" dirty="0">
                <a:solidFill>
                  <a:schemeClr val="tx2"/>
                </a:solidFill>
                <a:latin typeface="Arial" panose="020B0604020202020204" pitchFamily="34" charset="0"/>
              </a:rPr>
              <a:t>screenshots </a:t>
            </a:r>
            <a:r>
              <a:rPr lang="ka-GE" altLang="en-US" dirty="0">
                <a:solidFill>
                  <a:schemeClr val="tx2"/>
                </a:solidFill>
                <a:latin typeface="Arial" panose="020B0604020202020204" pitchFamily="34" charset="0"/>
              </a:rPr>
              <a:t>და ამატებს </a:t>
            </a:r>
            <a:r>
              <a:rPr lang="en-US" altLang="en-US" dirty="0">
                <a:solidFill>
                  <a:schemeClr val="tx2"/>
                </a:solidFill>
                <a:latin typeface="Arial" panose="020B0604020202020204" pitchFamily="34" charset="0"/>
              </a:rPr>
              <a:t>Allure-</a:t>
            </a:r>
            <a:r>
              <a:rPr lang="ka-GE" altLang="en-US" dirty="0">
                <a:solidFill>
                  <a:schemeClr val="tx2"/>
                </a:solidFill>
                <a:latin typeface="Arial" panose="020B0604020202020204" pitchFamily="34" charset="0"/>
              </a:rPr>
              <a:t>ის რეპორტში , როგორც </a:t>
            </a:r>
            <a:r>
              <a:rPr lang="en-US" altLang="en-US" dirty="0" err="1">
                <a:solidFill>
                  <a:schemeClr val="tx2"/>
                </a:solidFill>
                <a:latin typeface="Arial" panose="020B0604020202020204" pitchFamily="34" charset="0"/>
              </a:rPr>
              <a:t>Attachement</a:t>
            </a:r>
            <a:r>
              <a:rPr lang="en-US" altLang="en-US" dirty="0">
                <a:solidFill>
                  <a:schemeClr val="tx2"/>
                </a:solidFill>
                <a:latin typeface="Arial" panose="020B0604020202020204" pitchFamily="34" charset="0"/>
              </a:rPr>
              <a:t>.</a:t>
            </a:r>
            <a:endParaRPr lang="ka-GE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indent="0"/>
            <a:endParaRPr lang="ka-G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790</Words>
  <Application>Microsoft Office PowerPoint</Application>
  <PresentationFormat>On-screen Show (16:9)</PresentationFormat>
  <Paragraphs>72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Montserrat</vt:lpstr>
      <vt:lpstr>Arial</vt:lpstr>
      <vt:lpstr>JetBrains Mono</vt:lpstr>
      <vt:lpstr>Sylfaen</vt:lpstr>
      <vt:lpstr>Montserrat ExtraLight</vt:lpstr>
      <vt:lpstr>Montserrat ExtraBold</vt:lpstr>
      <vt:lpstr>Futuristic Background by Slidesgo</vt:lpstr>
      <vt:lpstr>Final Group Project:</vt:lpstr>
      <vt:lpstr>პროექტის მიზანი</vt:lpstr>
      <vt:lpstr>Framework Design</vt:lpstr>
      <vt:lpstr>სიძნელეები</vt:lpstr>
      <vt:lpstr>UI Tests</vt:lpstr>
      <vt:lpstr>API TESTS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Group Project:</dc:title>
  <dc:creator>Luka Keres</dc:creator>
  <cp:lastModifiedBy>Luka Keres</cp:lastModifiedBy>
  <cp:revision>36</cp:revision>
  <dcterms:modified xsi:type="dcterms:W3CDTF">2026-02-15T22:25:11Z</dcterms:modified>
</cp:coreProperties>
</file>